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4" r:id="rId3"/>
    <p:sldId id="312" r:id="rId5"/>
    <p:sldId id="262" r:id="rId6"/>
    <p:sldId id="268" r:id="rId7"/>
    <p:sldId id="354" r:id="rId8"/>
    <p:sldId id="355" r:id="rId9"/>
    <p:sldId id="289" r:id="rId10"/>
    <p:sldId id="356" r:id="rId11"/>
    <p:sldId id="263" r:id="rId12"/>
    <p:sldId id="261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6" r:id="rId22"/>
    <p:sldId id="365" r:id="rId23"/>
    <p:sldId id="367" r:id="rId24"/>
    <p:sldId id="315" r:id="rId25"/>
  </p:sldIdLst>
  <p:sldSz cx="12195175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2F5EB0"/>
    <a:srgbClr val="FFFFFF"/>
    <a:srgbClr val="1C2747"/>
    <a:srgbClr val="0E1A40"/>
    <a:srgbClr val="3CCCC7"/>
    <a:srgbClr val="FF6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96" autoAdjust="0"/>
  </p:normalViewPr>
  <p:slideViewPr>
    <p:cSldViewPr showGuides="1">
      <p:cViewPr varScale="1">
        <p:scale>
          <a:sx n="77" d="100"/>
          <a:sy n="77" d="100"/>
        </p:scale>
        <p:origin x="180" y="84"/>
      </p:cViewPr>
      <p:guideLst>
        <p:guide orient="horz"/>
        <p:guide pos="3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7473-301C-4F69-A7FC-AE1DEF9F2C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37B1-3942-4B36-A9A2-6AF914CEB0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28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39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40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15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30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30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639"/>
            <a:ext cx="27439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639"/>
            <a:ext cx="802849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201"/>
            <a:ext cx="53862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0"/>
            <a:r>
              <a:rPr lang="zh-CN" altLang="en-US" smtClean="0"/>
              <a:t>第二级</a:t>
            </a:r>
            <a:endParaRPr lang="zh-CN" altLang="en-US" smtClean="0"/>
          </a:p>
          <a:p>
            <a:pPr lvl="0"/>
            <a:r>
              <a:rPr lang="zh-CN" altLang="en-US" smtClean="0"/>
              <a:t>第三级</a:t>
            </a:r>
            <a:endParaRPr lang="zh-CN" altLang="en-US" smtClean="0"/>
          </a:p>
          <a:p>
            <a:pPr lvl="0"/>
            <a:r>
              <a:rPr lang="zh-CN" altLang="en-US" smtClean="0"/>
              <a:t>第四级</a:t>
            </a:r>
            <a:endParaRPr lang="zh-CN" altLang="en-US" smtClean="0"/>
          </a:p>
          <a:p>
            <a:pPr lvl="0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202X/10/19 Friday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wma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9.png"/><Relationship Id="rId10" Type="http://schemas.microsoft.com/office/2007/relationships/media" Target="../media/media1.wm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microsoft.com/office/2007/relationships/media" Target="../media/media2.wma"/><Relationship Id="rId2" Type="http://schemas.openxmlformats.org/officeDocument/2006/relationships/audio" Target="../media/media2.wma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336" y="-27384"/>
            <a:ext cx="1238537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89660" y="3902710"/>
            <a:ext cx="10016490" cy="768350"/>
          </a:xfrm>
          <a:prstGeom prst="rect">
            <a:avLst/>
          </a:prstGeom>
          <a:noFill/>
          <a:ln>
            <a:solidFill>
              <a:srgbClr val="0070C0"/>
            </a:solidFill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基于JAVA网络编程的多人在线聊天室</a:t>
            </a:r>
            <a:endParaRPr sz="4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145259" y="4671076"/>
            <a:ext cx="5235536" cy="3421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小组战斗力：张潇菡，胡鹏飞</a:t>
            </a:r>
            <a:endParaRPr 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4513411" y="5426493"/>
            <a:ext cx="2605960" cy="27686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汇报人：张潇菡</a:t>
            </a:r>
            <a:endParaRPr lang="zh-CN" altLang="en-US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31" name="1" descr="D:\360data\重要数据\桌面\6666666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2" descr="D:\360data\重要数据\桌面\5555555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3" descr="D:\360data\重要数据\桌面\4444444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4" descr="D:\360data\重要数据\桌面\33333333333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5" descr="D:\360data\重要数据\桌面\2222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6" descr="D:\360data\重要数据\桌面\111111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323" y="1725512"/>
            <a:ext cx="736083" cy="736083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7.mp3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35659" y="-9634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49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49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9" grpId="0" bldLvl="0" animBg="1"/>
      <p:bldP spid="10" grpId="0" animBg="1"/>
      <p:bldP spid="12" grpId="0" bldLvl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7911465" y="476885"/>
            <a:ext cx="37934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注册约束：用户名长度必须大于</a:t>
            </a:r>
            <a:r>
              <a:rPr lang="en-US" altLang="zh-CN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，用户名和密码不能包含特殊字符</a:t>
            </a:r>
            <a:r>
              <a:rPr lang="en-US" altLang="zh-CN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 ] # |</a:t>
            </a:r>
            <a:endParaRPr lang="en-US" altLang="zh-CN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862" y="217805"/>
            <a:ext cx="4853940" cy="290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45" y="3495358"/>
            <a:ext cx="4761865" cy="285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942" y="917575"/>
            <a:ext cx="466344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10" y="1400175"/>
            <a:ext cx="6647815" cy="4563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发送消息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16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958850"/>
            <a:ext cx="9333230" cy="4728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7911465" y="476885"/>
            <a:ext cx="37934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</a:t>
            </a:r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约束：用户名必须存在</a:t>
            </a:r>
            <a:endParaRPr lang="zh-CN" altLang="en-US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1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945" y="202565"/>
            <a:ext cx="5901055" cy="45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312670"/>
            <a:ext cx="844740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私发</a:t>
            </a:r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1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1039495"/>
            <a:ext cx="9838055" cy="496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匿名发送消息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7911465" y="476885"/>
            <a:ext cx="37934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约束：可以更改匿名名称，次数不得大于</a:t>
            </a:r>
            <a:r>
              <a:rPr lang="en-US" altLang="zh-CN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次。匿名名称不得包含特殊字符 </a:t>
            </a:r>
            <a:r>
              <a:rPr lang="en-US" altLang="zh-CN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 ] | #</a:t>
            </a:r>
            <a:endParaRPr lang="en-US" altLang="zh-CN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17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214755"/>
            <a:ext cx="6146800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发送文件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-4" y="3323406"/>
            <a:ext cx="12195177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420" y="1318260"/>
            <a:ext cx="9234170" cy="478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" y="2129681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4300872" y="2859245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4612702" y="3170930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69024" y="2787237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162211" y="3170947"/>
            <a:ext cx="210304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本地存储</a:t>
            </a:r>
            <a:endPara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202431"/>
            <a:ext cx="216024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本地存储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1563914" y="1973075"/>
            <a:ext cx="9358209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所有文件都是在本地文件</a:t>
            </a: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储存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其中为保证日志文件和存储账户文件的编码方式的一致，user.txt,log.txt,record.txt均是使用UTF-8编码方式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进行编写。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可以存储消息记录，接受离线消息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" y="2129681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4300872" y="2859245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4612702" y="3170930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69024" y="2787237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162211" y="3170947"/>
            <a:ext cx="210304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202431"/>
            <a:ext cx="216024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未来展望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411" y="-27384"/>
            <a:ext cx="3167443" cy="1340768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403" y="421038"/>
            <a:ext cx="3312368" cy="17900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20000"/>
              </a:lnSpc>
              <a:defRPr/>
            </a:pPr>
            <a:r>
              <a:rPr lang="zh-CN" altLang="en-US" sz="4800" b="1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zh-CN" altLang="en-US" sz="4800" b="1" kern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20000"/>
              </a:lnSpc>
              <a:defRPr/>
            </a:pPr>
            <a:r>
              <a:rPr lang="en-US" altLang="zh-CN" sz="4800" b="1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Freeform 5"/>
          <p:cNvSpPr/>
          <p:nvPr/>
        </p:nvSpPr>
        <p:spPr bwMode="auto">
          <a:xfrm>
            <a:off x="1863923" y="2996952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CCCC7"/>
              </a:solidFill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1417067" y="4215135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描述说明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5"/>
          <p:cNvSpPr/>
          <p:nvPr/>
        </p:nvSpPr>
        <p:spPr bwMode="auto">
          <a:xfrm>
            <a:off x="3691138" y="2996952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CCCC7"/>
              </a:solidFill>
            </a:endParaRPr>
          </a:p>
        </p:txBody>
      </p:sp>
      <p:sp>
        <p:nvSpPr>
          <p:cNvPr id="72" name="Freeform 5"/>
          <p:cNvSpPr/>
          <p:nvPr/>
        </p:nvSpPr>
        <p:spPr bwMode="auto">
          <a:xfrm>
            <a:off x="5505593" y="2996952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5"/>
          <p:cNvSpPr/>
          <p:nvPr/>
        </p:nvSpPr>
        <p:spPr bwMode="auto">
          <a:xfrm>
            <a:off x="7341205" y="2996952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CCCC7"/>
              </a:solidFill>
            </a:endParaRPr>
          </a:p>
        </p:txBody>
      </p:sp>
      <p:sp>
        <p:nvSpPr>
          <p:cNvPr id="75" name="KSO_Shape"/>
          <p:cNvSpPr/>
          <p:nvPr/>
        </p:nvSpPr>
        <p:spPr bwMode="auto">
          <a:xfrm>
            <a:off x="3997516" y="3309825"/>
            <a:ext cx="599607" cy="45730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7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7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7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7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7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6" name="KSO_Shape"/>
          <p:cNvSpPr/>
          <p:nvPr/>
        </p:nvSpPr>
        <p:spPr bwMode="auto">
          <a:xfrm>
            <a:off x="5798096" y="3253323"/>
            <a:ext cx="587524" cy="581650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8" name="文本框 9"/>
          <p:cNvSpPr txBox="1"/>
          <p:nvPr/>
        </p:nvSpPr>
        <p:spPr>
          <a:xfrm>
            <a:off x="3233065" y="4215135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9"/>
          <p:cNvSpPr txBox="1"/>
          <p:nvPr/>
        </p:nvSpPr>
        <p:spPr>
          <a:xfrm>
            <a:off x="5017467" y="4215135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本地存储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9"/>
          <p:cNvSpPr txBox="1"/>
          <p:nvPr/>
        </p:nvSpPr>
        <p:spPr>
          <a:xfrm>
            <a:off x="6860059" y="4215135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KSO_Shape"/>
          <p:cNvSpPr/>
          <p:nvPr/>
        </p:nvSpPr>
        <p:spPr bwMode="auto">
          <a:xfrm>
            <a:off x="7673573" y="3260070"/>
            <a:ext cx="519253" cy="519253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KSO_Shape"/>
          <p:cNvSpPr/>
          <p:nvPr/>
        </p:nvSpPr>
        <p:spPr bwMode="auto">
          <a:xfrm>
            <a:off x="2175753" y="3308637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7" grpId="0"/>
      <p:bldP spid="69" grpId="0" animBg="1"/>
      <p:bldP spid="70" grpId="0"/>
      <p:bldP spid="71" grpId="0" animBg="1"/>
      <p:bldP spid="72" grpId="0" animBg="1"/>
      <p:bldP spid="73" grpId="0" animBg="1"/>
      <p:bldP spid="75" grpId="0" animBg="1"/>
      <p:bldP spid="76" grpId="0" animBg="1"/>
      <p:bldP spid="78" grpId="0"/>
      <p:bldP spid="79" grpId="0"/>
      <p:bldP spid="80" grpId="0"/>
      <p:bldP spid="82" grpId="0" animBg="1"/>
      <p:bldP spid="83" grpId="0" animBg="1"/>
      <p:bldP spid="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5" name="矩形 54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KSO_Shape"/>
          <p:cNvSpPr/>
          <p:nvPr/>
        </p:nvSpPr>
        <p:spPr bwMode="auto">
          <a:xfrm>
            <a:off x="336794" y="202431"/>
            <a:ext cx="288335" cy="28833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Bent Arrow 21"/>
          <p:cNvSpPr/>
          <p:nvPr/>
        </p:nvSpPr>
        <p:spPr>
          <a:xfrm>
            <a:off x="8415711" y="2206058"/>
            <a:ext cx="2428892" cy="1550916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15" name="Bent Arrow 18"/>
          <p:cNvSpPr/>
          <p:nvPr/>
        </p:nvSpPr>
        <p:spPr>
          <a:xfrm>
            <a:off x="1129035" y="3756975"/>
            <a:ext cx="2428892" cy="1550916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16" name="Bent Arrow 20"/>
          <p:cNvSpPr/>
          <p:nvPr/>
        </p:nvSpPr>
        <p:spPr>
          <a:xfrm>
            <a:off x="5986817" y="2809191"/>
            <a:ext cx="2428892" cy="1550916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sp>
        <p:nvSpPr>
          <p:cNvPr id="17" name="Bent Arrow 19"/>
          <p:cNvSpPr/>
          <p:nvPr/>
        </p:nvSpPr>
        <p:spPr>
          <a:xfrm>
            <a:off x="3557925" y="3240003"/>
            <a:ext cx="2428892" cy="1550916"/>
          </a:xfrm>
          <a:prstGeom prst="bentArrow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>
              <a:solidFill>
                <a:prstClr val="black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377495" y="980728"/>
            <a:ext cx="887355" cy="1291435"/>
            <a:chOff x="8516938" y="5619750"/>
            <a:chExt cx="693738" cy="1009650"/>
          </a:xfrm>
          <a:solidFill>
            <a:srgbClr val="2F5EB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sp>
          <p:nvSpPr>
            <p:cNvPr id="19" name="Freeform 190"/>
            <p:cNvSpPr/>
            <p:nvPr/>
          </p:nvSpPr>
          <p:spPr bwMode="auto">
            <a:xfrm>
              <a:off x="8543926" y="6273800"/>
              <a:ext cx="53975" cy="52388"/>
            </a:xfrm>
            <a:custGeom>
              <a:avLst/>
              <a:gdLst>
                <a:gd name="T0" fmla="*/ 24 w 31"/>
                <a:gd name="T1" fmla="*/ 5 h 30"/>
                <a:gd name="T2" fmla="*/ 0 w 31"/>
                <a:gd name="T3" fmla="*/ 0 h 30"/>
                <a:gd name="T4" fmla="*/ 13 w 31"/>
                <a:gd name="T5" fmla="*/ 26 h 30"/>
                <a:gd name="T6" fmla="*/ 21 w 31"/>
                <a:gd name="T7" fmla="*/ 18 h 30"/>
                <a:gd name="T8" fmla="*/ 24 w 31"/>
                <a:gd name="T9" fmla="*/ 17 h 30"/>
                <a:gd name="T10" fmla="*/ 30 w 31"/>
                <a:gd name="T11" fmla="*/ 23 h 30"/>
                <a:gd name="T12" fmla="*/ 24 w 31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5"/>
                    <a:pt x="13" y="26"/>
                  </a:cubicBezTo>
                  <a:cubicBezTo>
                    <a:pt x="19" y="27"/>
                    <a:pt x="21" y="24"/>
                    <a:pt x="21" y="18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1"/>
                    <a:pt x="31" y="30"/>
                    <a:pt x="30" y="23"/>
                  </a:cubicBezTo>
                  <a:cubicBezTo>
                    <a:pt x="29" y="15"/>
                    <a:pt x="28" y="5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20" name="Freeform 191"/>
            <p:cNvSpPr/>
            <p:nvPr/>
          </p:nvSpPr>
          <p:spPr bwMode="auto">
            <a:xfrm>
              <a:off x="8516938" y="5888037"/>
              <a:ext cx="560388" cy="692150"/>
            </a:xfrm>
            <a:custGeom>
              <a:avLst/>
              <a:gdLst>
                <a:gd name="T0" fmla="*/ 273 w 321"/>
                <a:gd name="T1" fmla="*/ 82 h 397"/>
                <a:gd name="T2" fmla="*/ 251 w 321"/>
                <a:gd name="T3" fmla="*/ 41 h 397"/>
                <a:gd name="T4" fmla="*/ 167 w 321"/>
                <a:gd name="T5" fmla="*/ 5 h 397"/>
                <a:gd name="T6" fmla="*/ 162 w 321"/>
                <a:gd name="T7" fmla="*/ 8 h 397"/>
                <a:gd name="T8" fmla="*/ 143 w 321"/>
                <a:gd name="T9" fmla="*/ 91 h 397"/>
                <a:gd name="T10" fmla="*/ 136 w 321"/>
                <a:gd name="T11" fmla="*/ 29 h 397"/>
                <a:gd name="T12" fmla="*/ 138 w 321"/>
                <a:gd name="T13" fmla="*/ 22 h 397"/>
                <a:gd name="T14" fmla="*/ 134 w 321"/>
                <a:gd name="T15" fmla="*/ 15 h 397"/>
                <a:gd name="T16" fmla="*/ 124 w 321"/>
                <a:gd name="T17" fmla="*/ 15 h 397"/>
                <a:gd name="T18" fmla="*/ 119 w 321"/>
                <a:gd name="T19" fmla="*/ 22 h 397"/>
                <a:gd name="T20" fmla="*/ 121 w 321"/>
                <a:gd name="T21" fmla="*/ 28 h 397"/>
                <a:gd name="T22" fmla="*/ 113 w 321"/>
                <a:gd name="T23" fmla="*/ 87 h 397"/>
                <a:gd name="T24" fmla="*/ 113 w 321"/>
                <a:gd name="T25" fmla="*/ 90 h 397"/>
                <a:gd name="T26" fmla="*/ 90 w 321"/>
                <a:gd name="T27" fmla="*/ 5 h 397"/>
                <a:gd name="T28" fmla="*/ 87 w 321"/>
                <a:gd name="T29" fmla="*/ 5 h 397"/>
                <a:gd name="T30" fmla="*/ 2 w 321"/>
                <a:gd name="T31" fmla="*/ 49 h 397"/>
                <a:gd name="T32" fmla="*/ 13 w 321"/>
                <a:gd name="T33" fmla="*/ 211 h 397"/>
                <a:gd name="T34" fmla="*/ 43 w 321"/>
                <a:gd name="T35" fmla="*/ 217 h 397"/>
                <a:gd name="T36" fmla="*/ 38 w 321"/>
                <a:gd name="T37" fmla="*/ 73 h 397"/>
                <a:gd name="T38" fmla="*/ 42 w 321"/>
                <a:gd name="T39" fmla="*/ 76 h 397"/>
                <a:gd name="T40" fmla="*/ 42 w 321"/>
                <a:gd name="T41" fmla="*/ 76 h 397"/>
                <a:gd name="T42" fmla="*/ 47 w 321"/>
                <a:gd name="T43" fmla="*/ 148 h 397"/>
                <a:gd name="T44" fmla="*/ 53 w 321"/>
                <a:gd name="T45" fmla="*/ 222 h 397"/>
                <a:gd name="T46" fmla="*/ 54 w 321"/>
                <a:gd name="T47" fmla="*/ 223 h 397"/>
                <a:gd name="T48" fmla="*/ 61 w 321"/>
                <a:gd name="T49" fmla="*/ 238 h 397"/>
                <a:gd name="T50" fmla="*/ 73 w 321"/>
                <a:gd name="T51" fmla="*/ 397 h 397"/>
                <a:gd name="T52" fmla="*/ 106 w 321"/>
                <a:gd name="T53" fmla="*/ 397 h 397"/>
                <a:gd name="T54" fmla="*/ 121 w 321"/>
                <a:gd name="T55" fmla="*/ 272 h 397"/>
                <a:gd name="T56" fmla="*/ 124 w 321"/>
                <a:gd name="T57" fmla="*/ 273 h 397"/>
                <a:gd name="T58" fmla="*/ 128 w 321"/>
                <a:gd name="T59" fmla="*/ 272 h 397"/>
                <a:gd name="T60" fmla="*/ 144 w 321"/>
                <a:gd name="T61" fmla="*/ 397 h 397"/>
                <a:gd name="T62" fmla="*/ 176 w 321"/>
                <a:gd name="T63" fmla="*/ 397 h 397"/>
                <a:gd name="T64" fmla="*/ 187 w 321"/>
                <a:gd name="T65" fmla="*/ 240 h 397"/>
                <a:gd name="T66" fmla="*/ 196 w 321"/>
                <a:gd name="T67" fmla="*/ 223 h 397"/>
                <a:gd name="T68" fmla="*/ 196 w 321"/>
                <a:gd name="T69" fmla="*/ 222 h 397"/>
                <a:gd name="T70" fmla="*/ 200 w 321"/>
                <a:gd name="T71" fmla="*/ 173 h 397"/>
                <a:gd name="T72" fmla="*/ 207 w 321"/>
                <a:gd name="T73" fmla="*/ 79 h 397"/>
                <a:gd name="T74" fmla="*/ 207 w 321"/>
                <a:gd name="T75" fmla="*/ 78 h 397"/>
                <a:gd name="T76" fmla="*/ 211 w 321"/>
                <a:gd name="T77" fmla="*/ 73 h 397"/>
                <a:gd name="T78" fmla="*/ 274 w 321"/>
                <a:gd name="T79" fmla="*/ 134 h 397"/>
                <a:gd name="T80" fmla="*/ 301 w 321"/>
                <a:gd name="T81" fmla="*/ 141 h 397"/>
                <a:gd name="T82" fmla="*/ 321 w 321"/>
                <a:gd name="T83" fmla="*/ 103 h 397"/>
                <a:gd name="T84" fmla="*/ 273 w 321"/>
                <a:gd name="T85" fmla="*/ 8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1" h="397">
                  <a:moveTo>
                    <a:pt x="273" y="82"/>
                  </a:moveTo>
                  <a:cubicBezTo>
                    <a:pt x="250" y="57"/>
                    <a:pt x="252" y="46"/>
                    <a:pt x="251" y="41"/>
                  </a:cubicBezTo>
                  <a:cubicBezTo>
                    <a:pt x="249" y="33"/>
                    <a:pt x="204" y="0"/>
                    <a:pt x="167" y="5"/>
                  </a:cubicBezTo>
                  <a:cubicBezTo>
                    <a:pt x="167" y="5"/>
                    <a:pt x="165" y="6"/>
                    <a:pt x="162" y="8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5"/>
                    <a:pt x="88" y="5"/>
                    <a:pt x="87" y="5"/>
                  </a:cubicBezTo>
                  <a:cubicBezTo>
                    <a:pt x="50" y="10"/>
                    <a:pt x="3" y="23"/>
                    <a:pt x="2" y="49"/>
                  </a:cubicBezTo>
                  <a:cubicBezTo>
                    <a:pt x="0" y="61"/>
                    <a:pt x="7" y="183"/>
                    <a:pt x="13" y="211"/>
                  </a:cubicBezTo>
                  <a:cubicBezTo>
                    <a:pt x="24" y="218"/>
                    <a:pt x="38" y="217"/>
                    <a:pt x="43" y="217"/>
                  </a:cubicBezTo>
                  <a:cubicBezTo>
                    <a:pt x="41" y="198"/>
                    <a:pt x="35" y="70"/>
                    <a:pt x="38" y="73"/>
                  </a:cubicBezTo>
                  <a:cubicBezTo>
                    <a:pt x="40" y="74"/>
                    <a:pt x="41" y="75"/>
                    <a:pt x="42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50" y="190"/>
                    <a:pt x="53" y="222"/>
                    <a:pt x="53" y="222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9"/>
                    <a:pt x="58" y="233"/>
                    <a:pt x="61" y="238"/>
                  </a:cubicBezTo>
                  <a:cubicBezTo>
                    <a:pt x="73" y="397"/>
                    <a:pt x="73" y="397"/>
                    <a:pt x="73" y="397"/>
                  </a:cubicBezTo>
                  <a:cubicBezTo>
                    <a:pt x="106" y="397"/>
                    <a:pt x="106" y="397"/>
                    <a:pt x="106" y="397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2" y="272"/>
                    <a:pt x="123" y="273"/>
                    <a:pt x="124" y="273"/>
                  </a:cubicBezTo>
                  <a:cubicBezTo>
                    <a:pt x="125" y="273"/>
                    <a:pt x="127" y="272"/>
                    <a:pt x="128" y="272"/>
                  </a:cubicBezTo>
                  <a:cubicBezTo>
                    <a:pt x="144" y="397"/>
                    <a:pt x="144" y="397"/>
                    <a:pt x="144" y="397"/>
                  </a:cubicBezTo>
                  <a:cubicBezTo>
                    <a:pt x="176" y="397"/>
                    <a:pt x="176" y="397"/>
                    <a:pt x="176" y="397"/>
                  </a:cubicBezTo>
                  <a:cubicBezTo>
                    <a:pt x="187" y="240"/>
                    <a:pt x="187" y="240"/>
                    <a:pt x="187" y="240"/>
                  </a:cubicBezTo>
                  <a:cubicBezTo>
                    <a:pt x="191" y="235"/>
                    <a:pt x="194" y="229"/>
                    <a:pt x="196" y="223"/>
                  </a:cubicBezTo>
                  <a:cubicBezTo>
                    <a:pt x="196" y="222"/>
                    <a:pt x="196" y="222"/>
                    <a:pt x="196" y="222"/>
                  </a:cubicBezTo>
                  <a:cubicBezTo>
                    <a:pt x="196" y="222"/>
                    <a:pt x="198" y="202"/>
                    <a:pt x="200" y="173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8"/>
                    <a:pt x="207" y="78"/>
                  </a:cubicBezTo>
                  <a:cubicBezTo>
                    <a:pt x="209" y="76"/>
                    <a:pt x="210" y="74"/>
                    <a:pt x="211" y="73"/>
                  </a:cubicBezTo>
                  <a:cubicBezTo>
                    <a:pt x="213" y="70"/>
                    <a:pt x="229" y="118"/>
                    <a:pt x="274" y="134"/>
                  </a:cubicBezTo>
                  <a:cubicBezTo>
                    <a:pt x="310" y="147"/>
                    <a:pt x="301" y="141"/>
                    <a:pt x="301" y="141"/>
                  </a:cubicBezTo>
                  <a:cubicBezTo>
                    <a:pt x="301" y="134"/>
                    <a:pt x="314" y="111"/>
                    <a:pt x="321" y="103"/>
                  </a:cubicBezTo>
                  <a:cubicBezTo>
                    <a:pt x="295" y="101"/>
                    <a:pt x="293" y="105"/>
                    <a:pt x="2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21" name="Freeform 192"/>
            <p:cNvSpPr/>
            <p:nvPr/>
          </p:nvSpPr>
          <p:spPr bwMode="auto">
            <a:xfrm>
              <a:off x="8640763" y="5619750"/>
              <a:ext cx="195263" cy="279400"/>
            </a:xfrm>
            <a:custGeom>
              <a:avLst/>
              <a:gdLst>
                <a:gd name="T0" fmla="*/ 5 w 112"/>
                <a:gd name="T1" fmla="*/ 75 h 160"/>
                <a:gd name="T2" fmla="*/ 0 w 112"/>
                <a:gd name="T3" fmla="*/ 93 h 160"/>
                <a:gd name="T4" fmla="*/ 5 w 112"/>
                <a:gd name="T5" fmla="*/ 111 h 160"/>
                <a:gd name="T6" fmla="*/ 8 w 112"/>
                <a:gd name="T7" fmla="*/ 107 h 160"/>
                <a:gd name="T8" fmla="*/ 57 w 112"/>
                <a:gd name="T9" fmla="*/ 160 h 160"/>
                <a:gd name="T10" fmla="*/ 104 w 112"/>
                <a:gd name="T11" fmla="*/ 105 h 160"/>
                <a:gd name="T12" fmla="*/ 108 w 112"/>
                <a:gd name="T13" fmla="*/ 111 h 160"/>
                <a:gd name="T14" fmla="*/ 112 w 112"/>
                <a:gd name="T15" fmla="*/ 93 h 160"/>
                <a:gd name="T16" fmla="*/ 108 w 112"/>
                <a:gd name="T17" fmla="*/ 74 h 160"/>
                <a:gd name="T18" fmla="*/ 106 w 112"/>
                <a:gd name="T19" fmla="*/ 75 h 160"/>
                <a:gd name="T20" fmla="*/ 106 w 112"/>
                <a:gd name="T21" fmla="*/ 60 h 160"/>
                <a:gd name="T22" fmla="*/ 65 w 112"/>
                <a:gd name="T23" fmla="*/ 50 h 160"/>
                <a:gd name="T24" fmla="*/ 71 w 112"/>
                <a:gd name="T25" fmla="*/ 52 h 160"/>
                <a:gd name="T26" fmla="*/ 110 w 112"/>
                <a:gd name="T27" fmla="*/ 39 h 160"/>
                <a:gd name="T28" fmla="*/ 20 w 112"/>
                <a:gd name="T29" fmla="*/ 29 h 160"/>
                <a:gd name="T30" fmla="*/ 2 w 112"/>
                <a:gd name="T31" fmla="*/ 41 h 160"/>
                <a:gd name="T32" fmla="*/ 14 w 112"/>
                <a:gd name="T33" fmla="*/ 41 h 160"/>
                <a:gd name="T34" fmla="*/ 6 w 112"/>
                <a:gd name="T35" fmla="*/ 67 h 160"/>
                <a:gd name="T36" fmla="*/ 5 w 112"/>
                <a:gd name="T37" fmla="*/ 75 h 160"/>
                <a:gd name="T38" fmla="*/ 5 w 112"/>
                <a:gd name="T39" fmla="*/ 7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60">
                  <a:moveTo>
                    <a:pt x="5" y="75"/>
                  </a:moveTo>
                  <a:cubicBezTo>
                    <a:pt x="2" y="75"/>
                    <a:pt x="0" y="83"/>
                    <a:pt x="0" y="93"/>
                  </a:cubicBezTo>
                  <a:cubicBezTo>
                    <a:pt x="0" y="103"/>
                    <a:pt x="2" y="111"/>
                    <a:pt x="5" y="111"/>
                  </a:cubicBezTo>
                  <a:cubicBezTo>
                    <a:pt x="6" y="111"/>
                    <a:pt x="7" y="110"/>
                    <a:pt x="8" y="107"/>
                  </a:cubicBezTo>
                  <a:cubicBezTo>
                    <a:pt x="16" y="137"/>
                    <a:pt x="42" y="160"/>
                    <a:pt x="57" y="160"/>
                  </a:cubicBezTo>
                  <a:cubicBezTo>
                    <a:pt x="75" y="160"/>
                    <a:pt x="101" y="139"/>
                    <a:pt x="104" y="105"/>
                  </a:cubicBezTo>
                  <a:cubicBezTo>
                    <a:pt x="105" y="108"/>
                    <a:pt x="106" y="111"/>
                    <a:pt x="108" y="111"/>
                  </a:cubicBezTo>
                  <a:cubicBezTo>
                    <a:pt x="110" y="111"/>
                    <a:pt x="112" y="103"/>
                    <a:pt x="112" y="93"/>
                  </a:cubicBezTo>
                  <a:cubicBezTo>
                    <a:pt x="112" y="83"/>
                    <a:pt x="110" y="74"/>
                    <a:pt x="108" y="74"/>
                  </a:cubicBezTo>
                  <a:cubicBezTo>
                    <a:pt x="107" y="74"/>
                    <a:pt x="107" y="75"/>
                    <a:pt x="106" y="75"/>
                  </a:cubicBezTo>
                  <a:cubicBezTo>
                    <a:pt x="107" y="71"/>
                    <a:pt x="107" y="66"/>
                    <a:pt x="106" y="60"/>
                  </a:cubicBezTo>
                  <a:cubicBezTo>
                    <a:pt x="98" y="67"/>
                    <a:pt x="82" y="58"/>
                    <a:pt x="65" y="50"/>
                  </a:cubicBezTo>
                  <a:cubicBezTo>
                    <a:pt x="67" y="50"/>
                    <a:pt x="69" y="51"/>
                    <a:pt x="71" y="52"/>
                  </a:cubicBezTo>
                  <a:cubicBezTo>
                    <a:pt x="99" y="67"/>
                    <a:pt x="110" y="39"/>
                    <a:pt x="110" y="39"/>
                  </a:cubicBezTo>
                  <a:cubicBezTo>
                    <a:pt x="110" y="39"/>
                    <a:pt x="76" y="0"/>
                    <a:pt x="20" y="29"/>
                  </a:cubicBezTo>
                  <a:cubicBezTo>
                    <a:pt x="15" y="32"/>
                    <a:pt x="8" y="39"/>
                    <a:pt x="2" y="41"/>
                  </a:cubicBezTo>
                  <a:cubicBezTo>
                    <a:pt x="2" y="41"/>
                    <a:pt x="7" y="41"/>
                    <a:pt x="14" y="41"/>
                  </a:cubicBezTo>
                  <a:cubicBezTo>
                    <a:pt x="8" y="45"/>
                    <a:pt x="5" y="53"/>
                    <a:pt x="6" y="67"/>
                  </a:cubicBezTo>
                  <a:cubicBezTo>
                    <a:pt x="6" y="69"/>
                    <a:pt x="5" y="72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22" name="Freeform 193"/>
            <p:cNvSpPr/>
            <p:nvPr/>
          </p:nvSpPr>
          <p:spPr bwMode="auto">
            <a:xfrm>
              <a:off x="8591551" y="6591300"/>
              <a:ext cx="104775" cy="38100"/>
            </a:xfrm>
            <a:custGeom>
              <a:avLst/>
              <a:gdLst>
                <a:gd name="T0" fmla="*/ 31 w 60"/>
                <a:gd name="T1" fmla="*/ 0 h 22"/>
                <a:gd name="T2" fmla="*/ 21 w 60"/>
                <a:gd name="T3" fmla="*/ 21 h 22"/>
                <a:gd name="T4" fmla="*/ 48 w 60"/>
                <a:gd name="T5" fmla="*/ 12 h 22"/>
                <a:gd name="T6" fmla="*/ 52 w 60"/>
                <a:gd name="T7" fmla="*/ 12 h 22"/>
                <a:gd name="T8" fmla="*/ 59 w 60"/>
                <a:gd name="T9" fmla="*/ 11 h 22"/>
                <a:gd name="T10" fmla="*/ 59 w 60"/>
                <a:gd name="T11" fmla="*/ 1 h 22"/>
                <a:gd name="T12" fmla="*/ 60 w 60"/>
                <a:gd name="T13" fmla="*/ 0 h 22"/>
                <a:gd name="T14" fmla="*/ 31 w 6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2">
                  <a:moveTo>
                    <a:pt x="31" y="0"/>
                  </a:moveTo>
                  <a:cubicBezTo>
                    <a:pt x="31" y="0"/>
                    <a:pt x="0" y="19"/>
                    <a:pt x="21" y="21"/>
                  </a:cubicBezTo>
                  <a:cubicBezTo>
                    <a:pt x="33" y="22"/>
                    <a:pt x="41" y="17"/>
                    <a:pt x="48" y="12"/>
                  </a:cubicBezTo>
                  <a:cubicBezTo>
                    <a:pt x="52" y="9"/>
                    <a:pt x="51" y="12"/>
                    <a:pt x="52" y="12"/>
                  </a:cubicBezTo>
                  <a:cubicBezTo>
                    <a:pt x="54" y="12"/>
                    <a:pt x="58" y="12"/>
                    <a:pt x="59" y="11"/>
                  </a:cubicBezTo>
                  <a:cubicBezTo>
                    <a:pt x="60" y="3"/>
                    <a:pt x="59" y="1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23" name="Freeform 194"/>
            <p:cNvSpPr/>
            <p:nvPr/>
          </p:nvSpPr>
          <p:spPr bwMode="auto">
            <a:xfrm>
              <a:off x="8772526" y="6591300"/>
              <a:ext cx="106363" cy="38100"/>
            </a:xfrm>
            <a:custGeom>
              <a:avLst/>
              <a:gdLst>
                <a:gd name="T0" fmla="*/ 2 w 61"/>
                <a:gd name="T1" fmla="*/ 11 h 22"/>
                <a:gd name="T2" fmla="*/ 8 w 61"/>
                <a:gd name="T3" fmla="*/ 12 h 22"/>
                <a:gd name="T4" fmla="*/ 12 w 61"/>
                <a:gd name="T5" fmla="*/ 12 h 22"/>
                <a:gd name="T6" fmla="*/ 40 w 61"/>
                <a:gd name="T7" fmla="*/ 21 h 22"/>
                <a:gd name="T8" fmla="*/ 29 w 61"/>
                <a:gd name="T9" fmla="*/ 0 h 22"/>
                <a:gd name="T10" fmla="*/ 1 w 61"/>
                <a:gd name="T11" fmla="*/ 0 h 22"/>
                <a:gd name="T12" fmla="*/ 1 w 61"/>
                <a:gd name="T13" fmla="*/ 1 h 22"/>
                <a:gd name="T14" fmla="*/ 2 w 61"/>
                <a:gd name="T1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">
                  <a:moveTo>
                    <a:pt x="2" y="11"/>
                  </a:moveTo>
                  <a:cubicBezTo>
                    <a:pt x="3" y="12"/>
                    <a:pt x="7" y="12"/>
                    <a:pt x="8" y="12"/>
                  </a:cubicBezTo>
                  <a:cubicBezTo>
                    <a:pt x="10" y="12"/>
                    <a:pt x="8" y="9"/>
                    <a:pt x="12" y="12"/>
                  </a:cubicBezTo>
                  <a:cubicBezTo>
                    <a:pt x="19" y="17"/>
                    <a:pt x="27" y="22"/>
                    <a:pt x="40" y="21"/>
                  </a:cubicBezTo>
                  <a:cubicBezTo>
                    <a:pt x="61" y="19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3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24" name="Freeform 195"/>
            <p:cNvSpPr/>
            <p:nvPr/>
          </p:nvSpPr>
          <p:spPr bwMode="auto">
            <a:xfrm>
              <a:off x="8951913" y="6127750"/>
              <a:ext cx="258763" cy="488950"/>
            </a:xfrm>
            <a:custGeom>
              <a:avLst/>
              <a:gdLst>
                <a:gd name="T0" fmla="*/ 82 w 149"/>
                <a:gd name="T1" fmla="*/ 69 h 281"/>
                <a:gd name="T2" fmla="*/ 130 w 149"/>
                <a:gd name="T3" fmla="*/ 81 h 281"/>
                <a:gd name="T4" fmla="*/ 139 w 149"/>
                <a:gd name="T5" fmla="*/ 42 h 281"/>
                <a:gd name="T6" fmla="*/ 91 w 149"/>
                <a:gd name="T7" fmla="*/ 30 h 281"/>
                <a:gd name="T8" fmla="*/ 91 w 149"/>
                <a:gd name="T9" fmla="*/ 0 h 281"/>
                <a:gd name="T10" fmla="*/ 59 w 149"/>
                <a:gd name="T11" fmla="*/ 0 h 281"/>
                <a:gd name="T12" fmla="*/ 59 w 149"/>
                <a:gd name="T13" fmla="*/ 33 h 281"/>
                <a:gd name="T14" fmla="*/ 2 w 149"/>
                <a:gd name="T15" fmla="*/ 94 h 281"/>
                <a:gd name="T16" fmla="*/ 62 w 149"/>
                <a:gd name="T17" fmla="*/ 157 h 281"/>
                <a:gd name="T18" fmla="*/ 98 w 149"/>
                <a:gd name="T19" fmla="*/ 187 h 281"/>
                <a:gd name="T20" fmla="*/ 66 w 149"/>
                <a:gd name="T21" fmla="*/ 208 h 281"/>
                <a:gd name="T22" fmla="*/ 10 w 149"/>
                <a:gd name="T23" fmla="*/ 193 h 281"/>
                <a:gd name="T24" fmla="*/ 0 w 149"/>
                <a:gd name="T25" fmla="*/ 233 h 281"/>
                <a:gd name="T26" fmla="*/ 57 w 149"/>
                <a:gd name="T27" fmla="*/ 248 h 281"/>
                <a:gd name="T28" fmla="*/ 57 w 149"/>
                <a:gd name="T29" fmla="*/ 281 h 281"/>
                <a:gd name="T30" fmla="*/ 90 w 149"/>
                <a:gd name="T31" fmla="*/ 281 h 281"/>
                <a:gd name="T32" fmla="*/ 90 w 149"/>
                <a:gd name="T33" fmla="*/ 246 h 281"/>
                <a:gd name="T34" fmla="*/ 149 w 149"/>
                <a:gd name="T35" fmla="*/ 182 h 281"/>
                <a:gd name="T36" fmla="*/ 93 w 149"/>
                <a:gd name="T37" fmla="*/ 118 h 281"/>
                <a:gd name="T38" fmla="*/ 53 w 149"/>
                <a:gd name="T39" fmla="*/ 88 h 281"/>
                <a:gd name="T40" fmla="*/ 82 w 149"/>
                <a:gd name="T41" fmla="*/ 6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9" h="281">
                  <a:moveTo>
                    <a:pt x="82" y="69"/>
                  </a:moveTo>
                  <a:cubicBezTo>
                    <a:pt x="106" y="69"/>
                    <a:pt x="121" y="77"/>
                    <a:pt x="130" y="81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28" y="36"/>
                    <a:pt x="113" y="31"/>
                    <a:pt x="91" y="3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23" y="40"/>
                    <a:pt x="2" y="64"/>
                    <a:pt x="2" y="94"/>
                  </a:cubicBezTo>
                  <a:cubicBezTo>
                    <a:pt x="2" y="127"/>
                    <a:pt x="27" y="145"/>
                    <a:pt x="62" y="157"/>
                  </a:cubicBezTo>
                  <a:cubicBezTo>
                    <a:pt x="87" y="166"/>
                    <a:pt x="98" y="174"/>
                    <a:pt x="98" y="187"/>
                  </a:cubicBezTo>
                  <a:cubicBezTo>
                    <a:pt x="98" y="201"/>
                    <a:pt x="85" y="208"/>
                    <a:pt x="66" y="208"/>
                  </a:cubicBezTo>
                  <a:cubicBezTo>
                    <a:pt x="44" y="208"/>
                    <a:pt x="24" y="201"/>
                    <a:pt x="10" y="19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41"/>
                    <a:pt x="35" y="247"/>
                    <a:pt x="57" y="248"/>
                  </a:cubicBezTo>
                  <a:cubicBezTo>
                    <a:pt x="57" y="281"/>
                    <a:pt x="57" y="281"/>
                    <a:pt x="57" y="28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46"/>
                    <a:pt x="90" y="246"/>
                    <a:pt x="90" y="246"/>
                  </a:cubicBezTo>
                  <a:cubicBezTo>
                    <a:pt x="128" y="239"/>
                    <a:pt x="149" y="213"/>
                    <a:pt x="149" y="182"/>
                  </a:cubicBezTo>
                  <a:cubicBezTo>
                    <a:pt x="149" y="151"/>
                    <a:pt x="133" y="132"/>
                    <a:pt x="93" y="118"/>
                  </a:cubicBezTo>
                  <a:cubicBezTo>
                    <a:pt x="65" y="107"/>
                    <a:pt x="53" y="100"/>
                    <a:pt x="53" y="88"/>
                  </a:cubicBezTo>
                  <a:cubicBezTo>
                    <a:pt x="53" y="79"/>
                    <a:pt x="60" y="69"/>
                    <a:pt x="8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25" name="Freeform 196"/>
            <p:cNvSpPr/>
            <p:nvPr/>
          </p:nvSpPr>
          <p:spPr bwMode="auto">
            <a:xfrm>
              <a:off x="9061451" y="6076950"/>
              <a:ext cx="90488" cy="90488"/>
            </a:xfrm>
            <a:custGeom>
              <a:avLst/>
              <a:gdLst>
                <a:gd name="T0" fmla="*/ 10 w 52"/>
                <a:gd name="T1" fmla="*/ 0 h 52"/>
                <a:gd name="T2" fmla="*/ 0 w 52"/>
                <a:gd name="T3" fmla="*/ 18 h 52"/>
                <a:gd name="T4" fmla="*/ 35 w 52"/>
                <a:gd name="T5" fmla="*/ 17 h 52"/>
                <a:gd name="T6" fmla="*/ 34 w 52"/>
                <a:gd name="T7" fmla="*/ 40 h 52"/>
                <a:gd name="T8" fmla="*/ 40 w 52"/>
                <a:gd name="T9" fmla="*/ 45 h 52"/>
                <a:gd name="T10" fmla="*/ 47 w 52"/>
                <a:gd name="T11" fmla="*/ 38 h 52"/>
                <a:gd name="T12" fmla="*/ 10 w 5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5" y="52"/>
                    <a:pt x="47" y="38"/>
                  </a:cubicBezTo>
                  <a:cubicBezTo>
                    <a:pt x="52" y="3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</p:grpSp>
      <p:sp>
        <p:nvSpPr>
          <p:cNvPr id="26" name="Freeform 368"/>
          <p:cNvSpPr/>
          <p:nvPr/>
        </p:nvSpPr>
        <p:spPr bwMode="auto">
          <a:xfrm>
            <a:off x="2115487" y="3454107"/>
            <a:ext cx="378906" cy="382257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4 h 48"/>
              <a:gd name="T6" fmla="*/ 39 w 48"/>
              <a:gd name="T7" fmla="*/ 44 h 48"/>
              <a:gd name="T8" fmla="*/ 39 w 48"/>
              <a:gd name="T9" fmla="*/ 44 h 48"/>
              <a:gd name="T10" fmla="*/ 26 w 48"/>
              <a:gd name="T11" fmla="*/ 39 h 48"/>
              <a:gd name="T12" fmla="*/ 20 w 48"/>
              <a:gd name="T13" fmla="*/ 47 h 48"/>
              <a:gd name="T14" fmla="*/ 19 w 48"/>
              <a:gd name="T15" fmla="*/ 48 h 48"/>
              <a:gd name="T16" fmla="*/ 18 w 48"/>
              <a:gd name="T17" fmla="*/ 48 h 48"/>
              <a:gd name="T18" fmla="*/ 17 w 48"/>
              <a:gd name="T19" fmla="*/ 46 h 48"/>
              <a:gd name="T20" fmla="*/ 17 w 48"/>
              <a:gd name="T21" fmla="*/ 37 h 48"/>
              <a:gd name="T22" fmla="*/ 40 w 48"/>
              <a:gd name="T23" fmla="*/ 8 h 48"/>
              <a:gd name="T24" fmla="*/ 11 w 48"/>
              <a:gd name="T25" fmla="*/ 33 h 48"/>
              <a:gd name="T26" fmla="*/ 1 w 48"/>
              <a:gd name="T27" fmla="*/ 29 h 48"/>
              <a:gd name="T28" fmla="*/ 0 w 48"/>
              <a:gd name="T29" fmla="*/ 27 h 48"/>
              <a:gd name="T30" fmla="*/ 1 w 48"/>
              <a:gd name="T31" fmla="*/ 26 h 48"/>
              <a:gd name="T32" fmla="*/ 45 w 48"/>
              <a:gd name="T33" fmla="*/ 0 h 48"/>
              <a:gd name="T34" fmla="*/ 46 w 48"/>
              <a:gd name="T35" fmla="*/ 0 h 48"/>
              <a:gd name="T36" fmla="*/ 47 w 48"/>
              <a:gd name="T37" fmla="*/ 0 h 48"/>
              <a:gd name="T38" fmla="*/ 48 w 48"/>
              <a:gd name="T39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7" name="Freeform 336"/>
          <p:cNvSpPr>
            <a:spLocks noEditPoints="1"/>
          </p:cNvSpPr>
          <p:nvPr/>
        </p:nvSpPr>
        <p:spPr bwMode="auto">
          <a:xfrm>
            <a:off x="4603358" y="2981516"/>
            <a:ext cx="338026" cy="338026"/>
          </a:xfrm>
          <a:custGeom>
            <a:avLst/>
            <a:gdLst>
              <a:gd name="T0" fmla="*/ 0 w 90"/>
              <a:gd name="T1" fmla="*/ 40 h 90"/>
              <a:gd name="T2" fmla="*/ 40 w 90"/>
              <a:gd name="T3" fmla="*/ 0 h 90"/>
              <a:gd name="T4" fmla="*/ 40 w 90"/>
              <a:gd name="T5" fmla="*/ 90 h 90"/>
              <a:gd name="T6" fmla="*/ 0 w 90"/>
              <a:gd name="T7" fmla="*/ 50 h 90"/>
              <a:gd name="T8" fmla="*/ 40 w 90"/>
              <a:gd name="T9" fmla="*/ 90 h 90"/>
              <a:gd name="T10" fmla="*/ 33 w 90"/>
              <a:gd name="T11" fmla="*/ 10 h 90"/>
              <a:gd name="T12" fmla="*/ 9 w 90"/>
              <a:gd name="T13" fmla="*/ 33 h 90"/>
              <a:gd name="T14" fmla="*/ 33 w 90"/>
              <a:gd name="T15" fmla="*/ 83 h 90"/>
              <a:gd name="T16" fmla="*/ 9 w 90"/>
              <a:gd name="T17" fmla="*/ 57 h 90"/>
              <a:gd name="T18" fmla="*/ 33 w 90"/>
              <a:gd name="T19" fmla="*/ 83 h 90"/>
              <a:gd name="T20" fmla="*/ 16 w 90"/>
              <a:gd name="T21" fmla="*/ 26 h 90"/>
              <a:gd name="T22" fmla="*/ 26 w 90"/>
              <a:gd name="T23" fmla="*/ 17 h 90"/>
              <a:gd name="T24" fmla="*/ 26 w 90"/>
              <a:gd name="T25" fmla="*/ 74 h 90"/>
              <a:gd name="T26" fmla="*/ 16 w 90"/>
              <a:gd name="T27" fmla="*/ 67 h 90"/>
              <a:gd name="T28" fmla="*/ 26 w 90"/>
              <a:gd name="T29" fmla="*/ 74 h 90"/>
              <a:gd name="T30" fmla="*/ 49 w 90"/>
              <a:gd name="T31" fmla="*/ 40 h 90"/>
              <a:gd name="T32" fmla="*/ 90 w 90"/>
              <a:gd name="T33" fmla="*/ 0 h 90"/>
              <a:gd name="T34" fmla="*/ 90 w 90"/>
              <a:gd name="T35" fmla="*/ 74 h 90"/>
              <a:gd name="T36" fmla="*/ 66 w 90"/>
              <a:gd name="T37" fmla="*/ 67 h 90"/>
              <a:gd name="T38" fmla="*/ 57 w 90"/>
              <a:gd name="T39" fmla="*/ 90 h 90"/>
              <a:gd name="T40" fmla="*/ 49 w 90"/>
              <a:gd name="T41" fmla="*/ 50 h 90"/>
              <a:gd name="T42" fmla="*/ 73 w 90"/>
              <a:gd name="T43" fmla="*/ 57 h 90"/>
              <a:gd name="T44" fmla="*/ 83 w 90"/>
              <a:gd name="T45" fmla="*/ 50 h 90"/>
              <a:gd name="T46" fmla="*/ 90 w 90"/>
              <a:gd name="T47" fmla="*/ 74 h 90"/>
              <a:gd name="T48" fmla="*/ 83 w 90"/>
              <a:gd name="T49" fmla="*/ 10 h 90"/>
              <a:gd name="T50" fmla="*/ 57 w 90"/>
              <a:gd name="T51" fmla="*/ 33 h 90"/>
              <a:gd name="T52" fmla="*/ 73 w 90"/>
              <a:gd name="T53" fmla="*/ 26 h 90"/>
              <a:gd name="T54" fmla="*/ 66 w 90"/>
              <a:gd name="T55" fmla="*/ 17 h 90"/>
              <a:gd name="T56" fmla="*/ 73 w 90"/>
              <a:gd name="T57" fmla="*/ 26 h 90"/>
              <a:gd name="T58" fmla="*/ 66 w 90"/>
              <a:gd name="T59" fmla="*/ 90 h 90"/>
              <a:gd name="T60" fmla="*/ 73 w 90"/>
              <a:gd name="T61" fmla="*/ 83 h 90"/>
              <a:gd name="T62" fmla="*/ 90 w 90"/>
              <a:gd name="T63" fmla="*/ 90 h 90"/>
              <a:gd name="T64" fmla="*/ 83 w 90"/>
              <a:gd name="T65" fmla="*/ 83 h 90"/>
              <a:gd name="T66" fmla="*/ 90 w 90"/>
              <a:gd name="T6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8" name="Freeform 261"/>
          <p:cNvSpPr>
            <a:spLocks noEditPoints="1"/>
          </p:cNvSpPr>
          <p:nvPr/>
        </p:nvSpPr>
        <p:spPr bwMode="auto">
          <a:xfrm>
            <a:off x="6973790" y="2536082"/>
            <a:ext cx="406222" cy="320702"/>
          </a:xfrm>
          <a:custGeom>
            <a:avLst/>
            <a:gdLst>
              <a:gd name="T0" fmla="*/ 47 w 48"/>
              <a:gd name="T1" fmla="*/ 15 h 38"/>
              <a:gd name="T2" fmla="*/ 33 w 48"/>
              <a:gd name="T3" fmla="*/ 33 h 38"/>
              <a:gd name="T4" fmla="*/ 21 w 48"/>
              <a:gd name="T5" fmla="*/ 36 h 38"/>
              <a:gd name="T6" fmla="*/ 14 w 48"/>
              <a:gd name="T7" fmla="*/ 34 h 38"/>
              <a:gd name="T8" fmla="*/ 9 w 48"/>
              <a:gd name="T9" fmla="*/ 32 h 38"/>
              <a:gd name="T10" fmla="*/ 3 w 48"/>
              <a:gd name="T11" fmla="*/ 38 h 38"/>
              <a:gd name="T12" fmla="*/ 0 w 48"/>
              <a:gd name="T13" fmla="*/ 36 h 38"/>
              <a:gd name="T14" fmla="*/ 0 w 48"/>
              <a:gd name="T15" fmla="*/ 34 h 38"/>
              <a:gd name="T16" fmla="*/ 5 w 48"/>
              <a:gd name="T17" fmla="*/ 28 h 38"/>
              <a:gd name="T18" fmla="*/ 4 w 48"/>
              <a:gd name="T19" fmla="*/ 26 h 38"/>
              <a:gd name="T20" fmla="*/ 4 w 48"/>
              <a:gd name="T21" fmla="*/ 23 h 38"/>
              <a:gd name="T22" fmla="*/ 19 w 48"/>
              <a:gd name="T23" fmla="*/ 6 h 38"/>
              <a:gd name="T24" fmla="*/ 39 w 48"/>
              <a:gd name="T25" fmla="*/ 2 h 38"/>
              <a:gd name="T26" fmla="*/ 44 w 48"/>
              <a:gd name="T27" fmla="*/ 0 h 38"/>
              <a:gd name="T28" fmla="*/ 48 w 48"/>
              <a:gd name="T29" fmla="*/ 10 h 38"/>
              <a:gd name="T30" fmla="*/ 47 w 48"/>
              <a:gd name="T31" fmla="*/ 15 h 38"/>
              <a:gd name="T32" fmla="*/ 33 w 48"/>
              <a:gd name="T33" fmla="*/ 14 h 38"/>
              <a:gd name="T34" fmla="*/ 11 w 48"/>
              <a:gd name="T35" fmla="*/ 24 h 38"/>
              <a:gd name="T36" fmla="*/ 10 w 48"/>
              <a:gd name="T37" fmla="*/ 26 h 38"/>
              <a:gd name="T38" fmla="*/ 12 w 48"/>
              <a:gd name="T39" fmla="*/ 27 h 38"/>
              <a:gd name="T40" fmla="*/ 13 w 48"/>
              <a:gd name="T41" fmla="*/ 27 h 38"/>
              <a:gd name="T42" fmla="*/ 17 w 48"/>
              <a:gd name="T43" fmla="*/ 23 h 38"/>
              <a:gd name="T44" fmla="*/ 33 w 48"/>
              <a:gd name="T45" fmla="*/ 17 h 38"/>
              <a:gd name="T46" fmla="*/ 34 w 48"/>
              <a:gd name="T47" fmla="*/ 15 h 38"/>
              <a:gd name="T48" fmla="*/ 33 w 48"/>
              <a:gd name="T49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9" name="TextBox 7"/>
          <p:cNvSpPr>
            <a:spLocks noChangeArrowheads="1"/>
          </p:cNvSpPr>
          <p:nvPr/>
        </p:nvSpPr>
        <p:spPr bwMode="auto">
          <a:xfrm>
            <a:off x="1870799" y="4804778"/>
            <a:ext cx="1224136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好友列表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659591" y="472514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2" name="TextBox 7"/>
          <p:cNvSpPr>
            <a:spLocks noChangeArrowheads="1"/>
          </p:cNvSpPr>
          <p:nvPr/>
        </p:nvSpPr>
        <p:spPr bwMode="auto">
          <a:xfrm>
            <a:off x="4302203" y="4315962"/>
            <a:ext cx="1224136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屏蔽消息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090995" y="422108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5" name="TextBox 7"/>
          <p:cNvSpPr>
            <a:spLocks noChangeArrowheads="1"/>
          </p:cNvSpPr>
          <p:nvPr/>
        </p:nvSpPr>
        <p:spPr bwMode="auto">
          <a:xfrm>
            <a:off x="6750475" y="3856578"/>
            <a:ext cx="1224136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发送表情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539267" y="377694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8" name="TextBox 7"/>
          <p:cNvSpPr>
            <a:spLocks noChangeArrowheads="1"/>
          </p:cNvSpPr>
          <p:nvPr/>
        </p:nvSpPr>
        <p:spPr bwMode="auto">
          <a:xfrm>
            <a:off x="9215615" y="3280514"/>
            <a:ext cx="1224136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更丰富界面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9004407" y="3200880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2" name="TextBox 14"/>
          <p:cNvSpPr txBox="1"/>
          <p:nvPr/>
        </p:nvSpPr>
        <p:spPr>
          <a:xfrm>
            <a:off x="1134916" y="1561402"/>
            <a:ext cx="5250703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由于时间不是很充裕，人手也不够，许多功能并没有实现，还希望能增加许多模块 扩展功能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2" grpId="0" bldLvl="0" animBg="1"/>
      <p:bldP spid="33" grpId="0" bldLvl="0" animBg="1"/>
      <p:bldP spid="35" grpId="0" bldLvl="0" animBg="1"/>
      <p:bldP spid="36" grpId="0" bldLvl="0" animBg="1"/>
      <p:bldP spid="38" grpId="0" bldLvl="0" animBg="1"/>
      <p:bldP spid="39" grpId="0" bldLvl="0" animBg="1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" name="文本框 1"/>
          <p:cNvSpPr txBox="1"/>
          <p:nvPr/>
        </p:nvSpPr>
        <p:spPr>
          <a:xfrm>
            <a:off x="1418499" y="1197740"/>
            <a:ext cx="9358209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现项目的过程中，为保证日志文件和存储账户文件的编码方式的一致性，我们采用了String类中的getBytes("UTf-8")方法来对"UTf-8"编码的文件进行读写，同时在写文件时，为保证本项目的可移植性，我们也采用了"UTF-8"格式的写文件方法来保证编码的一致性。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在本项目中还用到了网络编程中最为基础的socket通信，服务器端调用了其中的accept()方法来防止一直监听导致的内存占用过多的问题。在项目开发的过程中，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我们自己创建了一整套命令机制和储存机制，并为了防止出现漏洞来影响用户的体验，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我们还对想要发送的消息进行检查，以确保系统的完美运行。在前端，我们将GridLayout等布局系统综合，实现视觉上更良好的设计UI，更好的布局各个组件。</a:t>
            </a:r>
            <a:endParaRPr lang="zh-CN" altLang="en-US" sz="2000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5" name="矩形 54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7" name="KSO_Shape"/>
          <p:cNvSpPr/>
          <p:nvPr/>
        </p:nvSpPr>
        <p:spPr bwMode="auto">
          <a:xfrm>
            <a:off x="336794" y="202431"/>
            <a:ext cx="288335" cy="28833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zh-CN" altLang="en-US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项目说明</a:t>
            </a:r>
            <a:endParaRPr lang="zh-CN" altLang="en-US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336" y="-27384"/>
            <a:ext cx="1238537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77107" y="3836066"/>
            <a:ext cx="7776865" cy="769441"/>
          </a:xfrm>
          <a:prstGeom prst="rect">
            <a:avLst/>
          </a:prstGeom>
          <a:noFill/>
          <a:ln>
            <a:solidFill>
              <a:srgbClr val="0070C0"/>
            </a:solidFill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感谢各位领导的观看！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4513411" y="5426493"/>
            <a:ext cx="2605960" cy="27686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汇报人：张潇菡</a:t>
            </a:r>
            <a:endParaRPr lang="zh-CN" altLang="en-US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2" name="欧美-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4339" y="-1827584"/>
            <a:ext cx="609600" cy="609600"/>
          </a:xfrm>
          <a:prstGeom prst="rect">
            <a:avLst/>
          </a:prstGeom>
        </p:spPr>
      </p:pic>
      <p:pic>
        <p:nvPicPr>
          <p:cNvPr id="31" name="1" descr="D:\360data\重要数据\桌面\66666666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2" descr="D:\360data\重要数据\桌面\5555555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3" descr="D:\360data\重要数据\桌面\444444444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4" descr="D:\360data\重要数据\桌面\33333333333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5" descr="D:\360data\重要数据\桌面\2222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6" descr="D:\360data\重要数据\桌面\111111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86" y="695257"/>
            <a:ext cx="2796958" cy="279659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323" y="1725512"/>
            <a:ext cx="736083" cy="736083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2" grpId="0" bldLvl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100" y="2132856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4300872" y="2859245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4612702" y="3170930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69024" y="2787237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162211" y="3170947"/>
            <a:ext cx="210304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描述说明</a:t>
            </a:r>
            <a:endPara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202431"/>
            <a:ext cx="216024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描述说明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021705" y="1539875"/>
            <a:ext cx="5115560" cy="294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了方便广大师生的密切交流，同时也锻炼自身的技术，我们认真分析了市场上的交流软件，发现市场上软件参与人员较为复杂，用户易被打扰，且容易因为其中自带的广告而收到干扰，我们开发了基于JAVA网络编程的多人聊天室，可以支持多名用户同时在线，具有消息提醒、@指定用户、发送文件、匿名聊天等功能，也能接收离线信息，以达到方便师生交流的目的。</a:t>
            </a:r>
            <a:endParaRPr lang="zh-CN" altLang="en-US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6038166" y="1081734"/>
            <a:ext cx="105029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编写目的</a:t>
            </a:r>
            <a:endParaRPr lang="zh-CN" altLang="en-US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97289" y="1449292"/>
            <a:ext cx="599800" cy="4050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12139" y="1449292"/>
            <a:ext cx="1215000" cy="40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40376" y="1052736"/>
            <a:ext cx="3915332" cy="3245473"/>
          </a:xfrm>
          <a:prstGeom prst="rect">
            <a:avLst/>
          </a:prstGeom>
          <a:blipFill>
            <a:blip r:embed="rId1"/>
            <a:srcRect/>
            <a:stretch>
              <a:fillRect l="-12168" r="-12168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608509" y="444472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Freeform 12"/>
          <p:cNvSpPr/>
          <p:nvPr/>
        </p:nvSpPr>
        <p:spPr bwMode="auto">
          <a:xfrm flipH="1" flipV="1">
            <a:off x="10889549" y="545944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" y="916623"/>
            <a:ext cx="5911850" cy="405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8" dur="500" spd="-99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32" dur="500" spd="-99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23" grpId="0" animBg="1"/>
      <p:bldP spid="24" grpId="0" animBg="1"/>
      <p:bldP spid="24" grpId="1" animBg="1"/>
      <p:bldP spid="25" grpId="0" bldLvl="0" animBg="1"/>
      <p:bldP spid="25" grpId="1" bldLvl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r>
              <a:rPr lang="zh-CN" altLang="en-US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５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29" name="矩形 2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KSO_Shape"/>
          <p:cNvSpPr/>
          <p:nvPr/>
        </p:nvSpPr>
        <p:spPr bwMode="auto">
          <a:xfrm>
            <a:off x="331060" y="261229"/>
            <a:ext cx="299804" cy="22865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7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7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7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7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7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840740" y="202565"/>
            <a:ext cx="304228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  兼容性高</a:t>
            </a:r>
            <a:endParaRPr lang="zh-CN" altLang="en-US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74327" y="2268488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2742349" y="1881412"/>
            <a:ext cx="771000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装有Windows10操作系统和JDK环境的设备</a:t>
            </a:r>
            <a:r>
              <a:rPr lang="zh-CN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均可使用</a:t>
            </a:r>
            <a:endParaRPr lang="zh-CN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302133" y="2505017"/>
            <a:ext cx="1088504" cy="1062826"/>
            <a:chOff x="2312407" y="2492896"/>
            <a:chExt cx="1088504" cy="1062826"/>
          </a:xfrm>
        </p:grpSpPr>
        <p:sp>
          <p:nvSpPr>
            <p:cNvPr id="23" name="椭圆 22"/>
            <p:cNvSpPr/>
            <p:nvPr/>
          </p:nvSpPr>
          <p:spPr>
            <a:xfrm>
              <a:off x="2536815" y="2691626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320791" y="2492896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9"/>
            <p:cNvSpPr txBox="1"/>
            <p:nvPr/>
          </p:nvSpPr>
          <p:spPr>
            <a:xfrm>
              <a:off x="2312407" y="2539226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297659" y="3403322"/>
            <a:ext cx="7048400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7"/>
          <p:cNvSpPr>
            <a:spLocks noChangeArrowheads="1"/>
          </p:cNvSpPr>
          <p:nvPr/>
        </p:nvSpPr>
        <p:spPr bwMode="auto">
          <a:xfrm>
            <a:off x="3566316" y="2997196"/>
            <a:ext cx="6886676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JDK版本12以下均适配</a:t>
            </a:r>
            <a:endParaRPr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89075" y="3615988"/>
            <a:ext cx="1088504" cy="1062826"/>
            <a:chOff x="1489075" y="3615988"/>
            <a:chExt cx="1088504" cy="1062826"/>
          </a:xfrm>
        </p:grpSpPr>
        <p:sp>
          <p:nvSpPr>
            <p:cNvPr id="35" name="椭圆 34"/>
            <p:cNvSpPr/>
            <p:nvPr/>
          </p:nvSpPr>
          <p:spPr>
            <a:xfrm>
              <a:off x="1713483" y="3814718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497459" y="3615988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"/>
            <p:cNvSpPr txBox="1"/>
            <p:nvPr/>
          </p:nvSpPr>
          <p:spPr>
            <a:xfrm>
              <a:off x="1489075" y="3662318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474327" y="4526414"/>
            <a:ext cx="7912496" cy="0"/>
          </a:xfrm>
          <a:prstGeom prst="line">
            <a:avLst/>
          </a:prstGeom>
          <a:ln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>
            <a:spLocks noChangeArrowheads="1"/>
          </p:cNvSpPr>
          <p:nvPr/>
        </p:nvSpPr>
        <p:spPr bwMode="auto">
          <a:xfrm>
            <a:off x="2742349" y="4213633"/>
            <a:ext cx="771000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采用了"UTF-8"格式的</a:t>
            </a:r>
            <a:r>
              <a:rPr lang="zh-CN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读</a:t>
            </a:r>
            <a:r>
              <a:rPr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写文件方法来保证编码的一致性</a:t>
            </a:r>
            <a:endParaRPr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89075" y="1358062"/>
            <a:ext cx="1088504" cy="1062826"/>
            <a:chOff x="1489075" y="1358062"/>
            <a:chExt cx="1088504" cy="1062826"/>
          </a:xfrm>
        </p:grpSpPr>
        <p:sp>
          <p:nvSpPr>
            <p:cNvPr id="14" name="椭圆 13"/>
            <p:cNvSpPr/>
            <p:nvPr/>
          </p:nvSpPr>
          <p:spPr>
            <a:xfrm>
              <a:off x="1713483" y="1556792"/>
              <a:ext cx="864096" cy="864096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497459" y="1358062"/>
              <a:ext cx="432048" cy="4320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9"/>
            <p:cNvSpPr txBox="1"/>
            <p:nvPr/>
          </p:nvSpPr>
          <p:spPr>
            <a:xfrm>
              <a:off x="1489075" y="1404392"/>
              <a:ext cx="440432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33" grpId="0" bldLvl="0" animBg="1"/>
      <p:bldP spid="39" grpId="0" bldLvl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5" name="矩形 54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KSO_Shape"/>
          <p:cNvSpPr/>
          <p:nvPr/>
        </p:nvSpPr>
        <p:spPr bwMode="auto">
          <a:xfrm>
            <a:off x="336794" y="202431"/>
            <a:ext cx="288335" cy="28833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类设计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pic>
        <p:nvPicPr>
          <p:cNvPr id="3" name="图片 3" descr="C:\Documents and Settings\Administrator\Desktop\Image2.EM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615" y="86995"/>
            <a:ext cx="10389870" cy="643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850">
            <a:off x="3916955" y="-307440"/>
            <a:ext cx="4362530" cy="65437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5" name="矩形 54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KSO_Shape"/>
          <p:cNvSpPr/>
          <p:nvPr/>
        </p:nvSpPr>
        <p:spPr bwMode="auto">
          <a:xfrm>
            <a:off x="336794" y="202431"/>
            <a:ext cx="288335" cy="28833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34614" y="3121485"/>
            <a:ext cx="1484148" cy="1484148"/>
            <a:chOff x="3427660" y="3452388"/>
            <a:chExt cx="1484148" cy="1484148"/>
          </a:xfrm>
        </p:grpSpPr>
        <p:sp>
          <p:nvSpPr>
            <p:cNvPr id="18" name="椭圆 17"/>
            <p:cNvSpPr/>
            <p:nvPr/>
          </p:nvSpPr>
          <p:spPr>
            <a:xfrm>
              <a:off x="3427660" y="3452388"/>
              <a:ext cx="1484148" cy="14841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3809886" y="3874477"/>
              <a:ext cx="719696" cy="551771"/>
              <a:chOff x="5611813" y="1835150"/>
              <a:chExt cx="285750" cy="219076"/>
            </a:xfrm>
            <a:solidFill>
              <a:schemeClr val="bg1"/>
            </a:solidFill>
          </p:grpSpPr>
          <p:sp>
            <p:nvSpPr>
              <p:cNvPr id="20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Rectangle 60"/>
              <p:cNvSpPr>
                <a:spLocks noChangeArrowheads="1"/>
              </p:cNvSpPr>
              <p:nvPr/>
            </p:nvSpPr>
            <p:spPr bwMode="auto">
              <a:xfrm>
                <a:off x="5768976" y="1895475"/>
                <a:ext cx="41275" cy="128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327338" y="4086261"/>
            <a:ext cx="1484148" cy="1484148"/>
            <a:chOff x="7270150" y="4604902"/>
            <a:chExt cx="1484148" cy="1484148"/>
          </a:xfrm>
        </p:grpSpPr>
        <p:sp>
          <p:nvSpPr>
            <p:cNvPr id="26" name="椭圆 25"/>
            <p:cNvSpPr/>
            <p:nvPr/>
          </p:nvSpPr>
          <p:spPr>
            <a:xfrm>
              <a:off x="7270150" y="4604902"/>
              <a:ext cx="1484148" cy="14841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形标注 26"/>
            <p:cNvSpPr/>
            <p:nvPr/>
          </p:nvSpPr>
          <p:spPr>
            <a:xfrm>
              <a:off x="7640426" y="5076976"/>
              <a:ext cx="743596" cy="540000"/>
            </a:xfrm>
            <a:prstGeom prst="wedgeEllipseCallout">
              <a:avLst>
                <a:gd name="adj1" fmla="val -38188"/>
                <a:gd name="adj2" fmla="val 6182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9108886" y="1797868"/>
            <a:ext cx="867410" cy="367030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zh-CN" altLang="en-US" b="1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高内聚</a:t>
            </a:r>
            <a:endParaRPr lang="zh-CN" altLang="en-US" b="1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799501" y="1239158"/>
            <a:ext cx="1484148" cy="1484148"/>
            <a:chOff x="7270150" y="1939337"/>
            <a:chExt cx="1484148" cy="1484148"/>
          </a:xfrm>
        </p:grpSpPr>
        <p:sp>
          <p:nvSpPr>
            <p:cNvPr id="31" name="椭圆 30"/>
            <p:cNvSpPr/>
            <p:nvPr/>
          </p:nvSpPr>
          <p:spPr>
            <a:xfrm>
              <a:off x="7270150" y="1939337"/>
              <a:ext cx="1484148" cy="14841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628394" y="2388545"/>
              <a:ext cx="767661" cy="585733"/>
              <a:chOff x="12227116" y="4392007"/>
              <a:chExt cx="627436" cy="478740"/>
            </a:xfrm>
          </p:grpSpPr>
          <p:sp>
            <p:nvSpPr>
              <p:cNvPr id="33" name="Freeform 112"/>
              <p:cNvSpPr>
                <a:spLocks noEditPoints="1"/>
              </p:cNvSpPr>
              <p:nvPr/>
            </p:nvSpPr>
            <p:spPr bwMode="auto">
              <a:xfrm>
                <a:off x="12303279" y="4392007"/>
                <a:ext cx="482364" cy="301026"/>
              </a:xfrm>
              <a:custGeom>
                <a:avLst/>
                <a:gdLst>
                  <a:gd name="T0" fmla="*/ 52 w 56"/>
                  <a:gd name="T1" fmla="*/ 0 h 35"/>
                  <a:gd name="T2" fmla="*/ 4 w 56"/>
                  <a:gd name="T3" fmla="*/ 0 h 35"/>
                  <a:gd name="T4" fmla="*/ 0 w 56"/>
                  <a:gd name="T5" fmla="*/ 4 h 35"/>
                  <a:gd name="T6" fmla="*/ 0 w 56"/>
                  <a:gd name="T7" fmla="*/ 31 h 35"/>
                  <a:gd name="T8" fmla="*/ 4 w 56"/>
                  <a:gd name="T9" fmla="*/ 35 h 35"/>
                  <a:gd name="T10" fmla="*/ 52 w 56"/>
                  <a:gd name="T11" fmla="*/ 35 h 35"/>
                  <a:gd name="T12" fmla="*/ 56 w 56"/>
                  <a:gd name="T13" fmla="*/ 31 h 35"/>
                  <a:gd name="T14" fmla="*/ 56 w 56"/>
                  <a:gd name="T15" fmla="*/ 4 h 35"/>
                  <a:gd name="T16" fmla="*/ 52 w 56"/>
                  <a:gd name="T17" fmla="*/ 0 h 35"/>
                  <a:gd name="T18" fmla="*/ 49 w 56"/>
                  <a:gd name="T19" fmla="*/ 27 h 35"/>
                  <a:gd name="T20" fmla="*/ 46 w 56"/>
                  <a:gd name="T21" fmla="*/ 30 h 35"/>
                  <a:gd name="T22" fmla="*/ 9 w 56"/>
                  <a:gd name="T23" fmla="*/ 30 h 35"/>
                  <a:gd name="T24" fmla="*/ 6 w 56"/>
                  <a:gd name="T25" fmla="*/ 27 h 35"/>
                  <a:gd name="T26" fmla="*/ 6 w 56"/>
                  <a:gd name="T27" fmla="*/ 8 h 35"/>
                  <a:gd name="T28" fmla="*/ 9 w 56"/>
                  <a:gd name="T29" fmla="*/ 5 h 35"/>
                  <a:gd name="T30" fmla="*/ 46 w 56"/>
                  <a:gd name="T31" fmla="*/ 5 h 35"/>
                  <a:gd name="T32" fmla="*/ 49 w 56"/>
                  <a:gd name="T33" fmla="*/ 8 h 35"/>
                  <a:gd name="T34" fmla="*/ 49 w 5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35">
                    <a:moveTo>
                      <a:pt x="5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5"/>
                      <a:pt x="56" y="33"/>
                      <a:pt x="56" y="3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  <a:moveTo>
                      <a:pt x="49" y="27"/>
                    </a:moveTo>
                    <a:cubicBezTo>
                      <a:pt x="49" y="29"/>
                      <a:pt x="48" y="30"/>
                      <a:pt x="46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7" y="30"/>
                      <a:pt x="6" y="29"/>
                      <a:pt x="6" y="2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5"/>
                      <a:pt x="49" y="6"/>
                      <a:pt x="49" y="8"/>
                    </a:cubicBezTo>
                    <a:lnTo>
                      <a:pt x="49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13"/>
              <p:cNvSpPr>
                <a:spLocks noEditPoints="1"/>
              </p:cNvSpPr>
              <p:nvPr/>
            </p:nvSpPr>
            <p:spPr bwMode="auto">
              <a:xfrm>
                <a:off x="12227116" y="4707540"/>
                <a:ext cx="627436" cy="163207"/>
              </a:xfrm>
              <a:custGeom>
                <a:avLst/>
                <a:gdLst>
                  <a:gd name="T0" fmla="*/ 67 w 73"/>
                  <a:gd name="T1" fmla="*/ 3 h 19"/>
                  <a:gd name="T2" fmla="*/ 63 w 73"/>
                  <a:gd name="T3" fmla="*/ 0 h 19"/>
                  <a:gd name="T4" fmla="*/ 10 w 73"/>
                  <a:gd name="T5" fmla="*/ 0 h 19"/>
                  <a:gd name="T6" fmla="*/ 7 w 73"/>
                  <a:gd name="T7" fmla="*/ 3 h 19"/>
                  <a:gd name="T8" fmla="*/ 1 w 73"/>
                  <a:gd name="T9" fmla="*/ 13 h 19"/>
                  <a:gd name="T10" fmla="*/ 73 w 73"/>
                  <a:gd name="T11" fmla="*/ 13 h 19"/>
                  <a:gd name="T12" fmla="*/ 67 w 73"/>
                  <a:gd name="T13" fmla="*/ 3 h 19"/>
                  <a:gd name="T14" fmla="*/ 25 w 73"/>
                  <a:gd name="T15" fmla="*/ 12 h 19"/>
                  <a:gd name="T16" fmla="*/ 27 w 73"/>
                  <a:gd name="T17" fmla="*/ 9 h 19"/>
                  <a:gd name="T18" fmla="*/ 47 w 73"/>
                  <a:gd name="T19" fmla="*/ 9 h 19"/>
                  <a:gd name="T20" fmla="*/ 48 w 73"/>
                  <a:gd name="T21" fmla="*/ 12 h 19"/>
                  <a:gd name="T22" fmla="*/ 25 w 73"/>
                  <a:gd name="T23" fmla="*/ 12 h 19"/>
                  <a:gd name="T24" fmla="*/ 62 w 73"/>
                  <a:gd name="T25" fmla="*/ 7 h 19"/>
                  <a:gd name="T26" fmla="*/ 12 w 73"/>
                  <a:gd name="T27" fmla="*/ 7 h 19"/>
                  <a:gd name="T28" fmla="*/ 9 w 73"/>
                  <a:gd name="T29" fmla="*/ 6 h 19"/>
                  <a:gd name="T30" fmla="*/ 10 w 73"/>
                  <a:gd name="T31" fmla="*/ 3 h 19"/>
                  <a:gd name="T32" fmla="*/ 13 w 73"/>
                  <a:gd name="T33" fmla="*/ 2 h 19"/>
                  <a:gd name="T34" fmla="*/ 61 w 73"/>
                  <a:gd name="T35" fmla="*/ 2 h 19"/>
                  <a:gd name="T36" fmla="*/ 63 w 73"/>
                  <a:gd name="T37" fmla="*/ 3 h 19"/>
                  <a:gd name="T38" fmla="*/ 65 w 73"/>
                  <a:gd name="T39" fmla="*/ 6 h 19"/>
                  <a:gd name="T40" fmla="*/ 62 w 73"/>
                  <a:gd name="T41" fmla="*/ 7 h 19"/>
                  <a:gd name="T42" fmla="*/ 0 w 73"/>
                  <a:gd name="T43" fmla="*/ 15 h 19"/>
                  <a:gd name="T44" fmla="*/ 3 w 73"/>
                  <a:gd name="T45" fmla="*/ 19 h 19"/>
                  <a:gd name="T46" fmla="*/ 70 w 73"/>
                  <a:gd name="T47" fmla="*/ 19 h 19"/>
                  <a:gd name="T48" fmla="*/ 73 w 73"/>
                  <a:gd name="T49" fmla="*/ 15 h 19"/>
                  <a:gd name="T50" fmla="*/ 0 w 73"/>
                  <a:gd name="T51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3" h="19">
                    <a:moveTo>
                      <a:pt x="67" y="3"/>
                    </a:moveTo>
                    <a:cubicBezTo>
                      <a:pt x="66" y="1"/>
                      <a:pt x="65" y="0"/>
                      <a:pt x="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73" y="13"/>
                      <a:pt x="73" y="13"/>
                      <a:pt x="73" y="13"/>
                    </a:cubicBezTo>
                    <a:lnTo>
                      <a:pt x="67" y="3"/>
                    </a:lnTo>
                    <a:close/>
                    <a:moveTo>
                      <a:pt x="25" y="12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8" y="12"/>
                      <a:pt x="48" y="12"/>
                      <a:pt x="48" y="12"/>
                    </a:cubicBezTo>
                    <a:lnTo>
                      <a:pt x="25" y="12"/>
                    </a:lnTo>
                    <a:close/>
                    <a:moveTo>
                      <a:pt x="62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3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2" y="2"/>
                      <a:pt x="63" y="3"/>
                      <a:pt x="63" y="3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7"/>
                      <a:pt x="62" y="7"/>
                    </a:cubicBezTo>
                    <a:close/>
                    <a:moveTo>
                      <a:pt x="0" y="15"/>
                    </a:moveTo>
                    <a:cubicBezTo>
                      <a:pt x="0" y="16"/>
                      <a:pt x="2" y="17"/>
                      <a:pt x="3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7"/>
                      <a:pt x="73" y="16"/>
                      <a:pt x="73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9428608" y="4558052"/>
            <a:ext cx="1096010" cy="367030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封装性好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09059" y="3597710"/>
            <a:ext cx="867410" cy="367030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lstStyle/>
          <a:p>
            <a:pPr algn="r"/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980763" y="836966"/>
            <a:ext cx="1484148" cy="1484148"/>
            <a:chOff x="7270150" y="4604902"/>
            <a:chExt cx="1484148" cy="1484148"/>
          </a:xfrm>
        </p:grpSpPr>
        <p:sp>
          <p:nvSpPr>
            <p:cNvPr id="4" name="椭圆 3"/>
            <p:cNvSpPr/>
            <p:nvPr/>
          </p:nvSpPr>
          <p:spPr>
            <a:xfrm>
              <a:off x="7270150" y="4604902"/>
              <a:ext cx="1484148" cy="1484148"/>
            </a:xfrm>
            <a:prstGeom prst="ellipse">
              <a:avLst/>
            </a:prstGeom>
            <a:solidFill>
              <a:srgbClr val="2F5E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形标注 4"/>
            <p:cNvSpPr/>
            <p:nvPr/>
          </p:nvSpPr>
          <p:spPr>
            <a:xfrm>
              <a:off x="7640426" y="5076976"/>
              <a:ext cx="743596" cy="540000"/>
            </a:xfrm>
            <a:prstGeom prst="wedgeEllipseCallout">
              <a:avLst>
                <a:gd name="adj1" fmla="val -38188"/>
                <a:gd name="adj2" fmla="val 6182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286003" y="1348762"/>
            <a:ext cx="1350010" cy="367030"/>
          </a:xfrm>
          <a:prstGeom prst="rect">
            <a:avLst/>
          </a:prstGeom>
        </p:spPr>
        <p:txBody>
          <a:bodyPr wrap="none" lIns="91434" tIns="45718" rIns="91434" bIns="45718">
            <a:spAutoFit/>
          </a:bodyPr>
          <a:p>
            <a:r>
              <a:rPr lang="en-US" altLang="zh-CN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界面明了</a:t>
            </a:r>
            <a:endParaRPr lang="zh-CN" altLang="en-US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7" grpId="0"/>
      <p:bldP spid="39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" y="2129681"/>
            <a:ext cx="12290276" cy="2520280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5"/>
          <p:cNvSpPr/>
          <p:nvPr/>
        </p:nvSpPr>
        <p:spPr bwMode="auto">
          <a:xfrm>
            <a:off x="4300872" y="2859245"/>
            <a:ext cx="1183990" cy="10675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4612702" y="3170930"/>
            <a:ext cx="585667" cy="44413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rgbClr val="2F5E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69024" y="2787237"/>
            <a:ext cx="0" cy="1289835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"/>
          <p:cNvSpPr txBox="1"/>
          <p:nvPr/>
        </p:nvSpPr>
        <p:spPr>
          <a:xfrm>
            <a:off x="6162211" y="3170947"/>
            <a:ext cx="210304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8" name="矩形 5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9"/>
          <p:cNvSpPr txBox="1"/>
          <p:nvPr/>
        </p:nvSpPr>
        <p:spPr>
          <a:xfrm>
            <a:off x="841003" y="202431"/>
            <a:ext cx="216024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项目展示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85019" cy="58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2931" y="0"/>
            <a:ext cx="576064" cy="836712"/>
            <a:chOff x="841003" y="360040"/>
            <a:chExt cx="504056" cy="836712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841003" y="202431"/>
            <a:ext cx="1368152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mtClean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smtClean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9986019" y="6493142"/>
            <a:ext cx="1152128" cy="39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334546" y="254607"/>
            <a:ext cx="292833" cy="222065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延时符</a:t>
            </a:r>
            <a:endParaRPr lang="zh-CN" altLang="en-US" dirty="0"/>
          </a:p>
        </p:txBody>
      </p:sp>
      <p:graphicFrame>
        <p:nvGraphicFramePr>
          <p:cNvPr id="103" name="表格 102"/>
          <p:cNvGraphicFramePr/>
          <p:nvPr>
            <p:custDataLst>
              <p:tags r:id="rId1"/>
            </p:custDataLst>
          </p:nvPr>
        </p:nvGraphicFramePr>
        <p:xfrm>
          <a:off x="1028383" y="1072388"/>
          <a:ext cx="10144125" cy="4642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1915"/>
                <a:gridCol w="2707640"/>
                <a:gridCol w="3544570"/>
              </a:tblGrid>
              <a:tr h="203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模块编号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b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模块功能描述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b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1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注册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游客注册成为</a:t>
                      </a: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</a:t>
                      </a: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用户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4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登录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以注册用户登录系统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发送私聊消息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已经登录用户可以发送私聊消息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发送群聊消息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已经登录用户可以发送群聊消息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发送匿名消息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已经登录用户可以发送匿名群聊消息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发送A</a:t>
                      </a: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已经登录用户可以发送A</a:t>
                      </a: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0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发送文件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已经登录的用户可以发送文件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9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搜索聊天记录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已经登陆的用户可以搜索当前聊天框的消息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207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更改匿名名称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已经登陆的用户可以更改自己匿名发送的昵称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tags/tag1.xml><?xml version="1.0" encoding="utf-8"?>
<p:tagLst xmlns:p="http://schemas.openxmlformats.org/presentationml/2006/main">
  <p:tag name="KSO_WM_UNIT_TABLE_BEAUTIFY" val="smartTable{7f28fc38-49f4-4660-96a0-6bcee0494e48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www.pptniu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PPT牛</Template>
  <TotalTime>0</TotalTime>
  <Words>1336</Words>
  <Application>WPS 演示</Application>
  <PresentationFormat>自定义</PresentationFormat>
  <Paragraphs>261</Paragraphs>
  <Slides>22</Slides>
  <Notes>40</Notes>
  <HiddenSlides>0</HiddenSlides>
  <MMClips>2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仿宋_GB2312</vt:lpstr>
      <vt:lpstr>方正兰亭超细黑简体</vt:lpstr>
      <vt:lpstr>黑体</vt:lpstr>
      <vt:lpstr>方正兰亭黑简体</vt:lpstr>
      <vt:lpstr>Calibri</vt:lpstr>
      <vt:lpstr>Impact MT Std</vt:lpstr>
      <vt:lpstr>Times New Roman</vt:lpstr>
      <vt:lpstr>Open Sans</vt:lpstr>
      <vt:lpstr>MS PGothic</vt:lpstr>
      <vt:lpstr>Arial Unicode MS</vt:lpstr>
      <vt:lpstr>方正兰亭黑_GBK</vt:lpstr>
      <vt:lpstr>Calibri</vt:lpstr>
      <vt:lpstr>UKIJ Qolyazma</vt:lpstr>
      <vt:lpstr>Agency FB</vt:lpstr>
      <vt:lpstr>Trebuchet MS</vt:lpstr>
      <vt:lpstr>华文黑体</vt:lpstr>
      <vt:lpstr>Segoe Print</vt:lpstr>
      <vt:lpstr>www.pptniu.com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pptniu.com</Company>
  <LinksUpToDate>false</LinksUpToDate>
  <SharedDoc>false</SharedDoc>
  <HyperlinksChanged>false</HyperlinksChanged>
  <AppVersion>14.0000</AppVersion>
  <Manager>pptniu.com</Manager>
  <HyperlinkBase>pptniu.com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PPT牛</dc:title>
  <dc:creator>pptniu.com</dc:creator>
  <cp:keywords>pptniu.com</cp:keywords>
  <dc:description>pptniu.com</dc:description>
  <dc:subject>pptniu.com</dc:subject>
  <cp:category>pptniu.com</cp:category>
  <cp:lastModifiedBy>一十八</cp:lastModifiedBy>
  <cp:revision>3</cp:revision>
  <dcterms:created xsi:type="dcterms:W3CDTF">2015-12-27T01:24:00Z</dcterms:created>
  <dcterms:modified xsi:type="dcterms:W3CDTF">2020-06-13T14:30:02Z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